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60" r:id="rId2"/>
  </p:sldMasterIdLst>
  <p:notesMasterIdLst>
    <p:notesMasterId r:id="rId17"/>
  </p:notesMasterIdLst>
  <p:sldIdLst>
    <p:sldId id="341" r:id="rId3"/>
    <p:sldId id="256" r:id="rId4"/>
    <p:sldId id="322" r:id="rId5"/>
    <p:sldId id="334" r:id="rId6"/>
    <p:sldId id="288" r:id="rId7"/>
    <p:sldId id="339" r:id="rId8"/>
    <p:sldId id="321" r:id="rId9"/>
    <p:sldId id="340" r:id="rId10"/>
    <p:sldId id="327" r:id="rId11"/>
    <p:sldId id="325" r:id="rId12"/>
    <p:sldId id="326" r:id="rId13"/>
    <p:sldId id="337" r:id="rId14"/>
    <p:sldId id="323" r:id="rId15"/>
    <p:sldId id="336" r:id="rId16"/>
  </p:sldIdLst>
  <p:sldSz cx="6858000" cy="5143500"/>
  <p:notesSz cx="6858000" cy="9144000"/>
  <p:embeddedFontLst>
    <p:embeddedFont>
      <p:font typeface="Century" panose="020406040505050203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ora" panose="020B0604020202020204" charset="0"/>
      <p:regular r:id="rId23"/>
      <p:bold r:id="rId24"/>
      <p:italic r:id="rId25"/>
      <p:boldItalic r:id="rId26"/>
    </p:embeddedFont>
    <p:embeddedFont>
      <p:font typeface="Narkisim" panose="020E0502050101010101" pitchFamily="34" charset="-79"/>
      <p:regular r:id="rId27"/>
    </p:embeddedFont>
    <p:embeddedFont>
      <p:font typeface="Quattrocento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A02A69D-C9A1-46AC-BC7F-4C63635F8847}">
  <a:tblStyle styleId="{3A02A69D-C9A1-46AC-BC7F-4C63635F884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93"/>
    <p:restoredTop sz="96341"/>
  </p:normalViewPr>
  <p:slideViewPr>
    <p:cSldViewPr snapToGrid="0">
      <p:cViewPr>
        <p:scale>
          <a:sx n="125" d="100"/>
          <a:sy n="125" d="100"/>
        </p:scale>
        <p:origin x="-864" y="-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9462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84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EBBE4-4D8D-6145-ADEC-DE1C506C4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most</a:t>
            </a:r>
            <a:r>
              <a:rPr lang="en-US" baseline="0" dirty="0"/>
              <a:t> ambitious example, is our Daily Discover.</a:t>
            </a:r>
          </a:p>
          <a:p>
            <a:endParaRPr lang="en-US" baseline="0" dirty="0"/>
          </a:p>
          <a:p>
            <a:r>
              <a:rPr lang="en-US" baseline="0" dirty="0"/>
              <a:t>Yep – everyday.  EVERY DAY.</a:t>
            </a:r>
          </a:p>
          <a:p>
            <a:endParaRPr lang="en-US" baseline="0" dirty="0"/>
          </a:p>
          <a:p>
            <a:r>
              <a:rPr lang="en-US" baseline="0" dirty="0"/>
              <a:t>We are not looking for big crowds everyday, but small intimate gatherings.  We are </a:t>
            </a:r>
            <a:r>
              <a:rPr lang="en-US" baseline="0" dirty="0" err="1"/>
              <a:t>looikng</a:t>
            </a:r>
            <a:r>
              <a:rPr lang="en-US" baseline="0" dirty="0"/>
              <a:t> to become known as the place where learning is happening all the time, where students can take a break from their usual studies and learn something completely unexpected.  It’s only 19 minutes long – so who can’t afford that??</a:t>
            </a:r>
          </a:p>
          <a:p>
            <a:endParaRPr lang="en-US" baseline="0" dirty="0"/>
          </a:p>
          <a:p>
            <a:r>
              <a:rPr lang="en-US" baseline="0" dirty="0"/>
              <a:t>Did a mention that this is a DAILY </a:t>
            </a:r>
            <a:r>
              <a:rPr lang="en-US" baseline="0" dirty="0" err="1"/>
              <a:t>discoer</a:t>
            </a:r>
            <a:r>
              <a:rPr lang="en-US" baseline="0" dirty="0"/>
              <a:t>?</a:t>
            </a:r>
          </a:p>
          <a:p>
            <a:endParaRPr lang="en-US" baseline="0" dirty="0"/>
          </a:p>
          <a:p>
            <a:r>
              <a:rPr lang="en-US" baseline="0" dirty="0"/>
              <a:t>We may be crazy.  However, we have a couple of strategies that we think can make it rather doable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EF825-603C-4A56-B146-ED9EB11AE4F9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31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Nerdy-math-crafting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0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13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47475" y="2003893"/>
            <a:ext cx="3392774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700"/>
            </a:lvl1pPr>
            <a:lvl2pPr lvl="1">
              <a:spcBef>
                <a:spcPts val="0"/>
              </a:spcBef>
              <a:buSzPct val="100000"/>
              <a:defRPr sz="2700"/>
            </a:lvl2pPr>
            <a:lvl3pPr lvl="2">
              <a:spcBef>
                <a:spcPts val="0"/>
              </a:spcBef>
              <a:buSzPct val="100000"/>
              <a:defRPr sz="2700"/>
            </a:lvl3pPr>
            <a:lvl4pPr lvl="3">
              <a:spcBef>
                <a:spcPts val="0"/>
              </a:spcBef>
              <a:buSzPct val="100000"/>
              <a:defRPr sz="2700"/>
            </a:lvl4pPr>
            <a:lvl5pPr lvl="4">
              <a:spcBef>
                <a:spcPts val="0"/>
              </a:spcBef>
              <a:buSzPct val="100000"/>
              <a:defRPr sz="2700"/>
            </a:lvl5pPr>
            <a:lvl6pPr lvl="5">
              <a:spcBef>
                <a:spcPts val="0"/>
              </a:spcBef>
              <a:buSzPct val="100000"/>
              <a:defRPr sz="2700"/>
            </a:lvl6pPr>
            <a:lvl7pPr lvl="6">
              <a:spcBef>
                <a:spcPts val="0"/>
              </a:spcBef>
              <a:buSzPct val="100000"/>
              <a:defRPr sz="2700"/>
            </a:lvl7pPr>
            <a:lvl8pPr lvl="7">
              <a:spcBef>
                <a:spcPts val="0"/>
              </a:spcBef>
              <a:buSzPct val="100000"/>
              <a:defRPr sz="2700"/>
            </a:lvl8pPr>
            <a:lvl9pPr lvl="8">
              <a:spcBef>
                <a:spcPts val="0"/>
              </a:spcBef>
              <a:buSzPct val="100000"/>
              <a:defRPr sz="27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4518" y="3676511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838465" y="3393005"/>
            <a:ext cx="42524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3EF-F326-4183-9724-6EFD1D7849D6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A4F2-8EC5-4860-B0D3-4B522DB99F6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5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5990-C19B-4D64-BF39-62A73126F7B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3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17C-89D1-4794-8C1A-9841344B51A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4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9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1320-226F-4860-BB33-D49481655BF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5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A5CB-2660-4D7A-A4ED-B6818CABFED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4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9351-D2CC-42DC-A929-22FB68A9531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CD3-F38B-4AC2-9AE4-091E725BB6C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8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A988-B0D6-4614-939C-B566F79CBA6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0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9FF-61DC-4C2B-99BB-49F28517F3A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54F4-EFEC-4934-B9DE-0AB79B878DE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9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035938" y="1616470"/>
            <a:ext cx="5107275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035938" y="937121"/>
            <a:ext cx="5107275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68FFC1-2F8E-4DDD-9E29-673D6FED0FA2}" type="datetime1">
              <a:rPr lang="en-US" altLang="zh-TW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defTabSz="685800"/>
              <a:t>4/10/2018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27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7" Type="http://schemas.openxmlformats.org/officeDocument/2006/relationships/image" Target="../media/image38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04519"/>
            <a:ext cx="6858000" cy="807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400" b="1" kern="1200" dirty="0">
                <a:solidFill>
                  <a:prstClr val="black"/>
                </a:solidFill>
                <a:latin typeface="Century" panose="02040604050505020304" pitchFamily="18" charset="0"/>
                <a:ea typeface="+mn-ea"/>
                <a:cs typeface="+mn-cs"/>
              </a:rPr>
              <a:t>Expect the Unexpected – Curiosity, </a:t>
            </a:r>
          </a:p>
          <a:p>
            <a:pPr algn="ctr" defTabSz="685783"/>
            <a:r>
              <a:rPr lang="en-US" sz="2400" b="1" kern="1200" dirty="0">
                <a:solidFill>
                  <a:prstClr val="black"/>
                </a:solidFill>
                <a:latin typeface="Century" panose="02040604050505020304" pitchFamily="18" charset="0"/>
                <a:ea typeface="+mn-ea"/>
                <a:cs typeface="+mn-cs"/>
              </a:rPr>
              <a:t>Reflection, and Creativity in Libraries </a:t>
            </a:r>
            <a:endParaRPr lang="zh-TW" altLang="en-US" sz="2400" b="1" kern="1200" dirty="0">
              <a:solidFill>
                <a:prstClr val="black"/>
              </a:solidFill>
              <a:latin typeface="Century" pitchFamily="18" charset="0"/>
              <a:ea typeface="新細明體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60653"/>
            <a:ext cx="6858000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TW" sz="1800" kern="1200" dirty="0">
                <a:solidFill>
                  <a:prstClr val="black"/>
                </a:solidFill>
                <a:latin typeface="Century" pitchFamily="18" charset="0"/>
                <a:ea typeface="新細明體"/>
                <a:cs typeface="Narkisim" pitchFamily="34" charset="-79"/>
              </a:rPr>
              <a:t>Dianne </a:t>
            </a:r>
            <a:r>
              <a:rPr lang="en-US" altLang="zh-TW" sz="1800" kern="1200" dirty="0" err="1">
                <a:solidFill>
                  <a:prstClr val="black"/>
                </a:solidFill>
                <a:latin typeface="Century" pitchFamily="18" charset="0"/>
                <a:ea typeface="新細明體"/>
                <a:cs typeface="Narkisim" pitchFamily="34" charset="-79"/>
              </a:rPr>
              <a:t>Cmor</a:t>
            </a:r>
            <a:r>
              <a:rPr lang="en-US" altLang="zh-TW" sz="1800" kern="1200" dirty="0">
                <a:solidFill>
                  <a:prstClr val="black"/>
                </a:solidFill>
                <a:latin typeface="Century" pitchFamily="18" charset="0"/>
                <a:ea typeface="新細明體"/>
                <a:cs typeface="Narkisim" pitchFamily="34" charset="-79"/>
              </a:rPr>
              <a:t> and Jeff </a:t>
            </a:r>
            <a:r>
              <a:rPr lang="en-US" altLang="zh-TW" sz="1800" kern="1200" dirty="0" err="1">
                <a:solidFill>
                  <a:prstClr val="black"/>
                </a:solidFill>
                <a:latin typeface="Century" pitchFamily="18" charset="0"/>
                <a:ea typeface="新細明體"/>
                <a:cs typeface="Narkisim" pitchFamily="34" charset="-79"/>
              </a:rPr>
              <a:t>Trzeciak</a:t>
            </a:r>
            <a:endParaRPr lang="zh-TW" altLang="en-US" kern="1200" dirty="0">
              <a:solidFill>
                <a:prstClr val="black"/>
              </a:solidFill>
              <a:latin typeface="Century" pitchFamily="18" charset="0"/>
              <a:ea typeface="新細明體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1"/>
            <a:ext cx="6858000" cy="33470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1700" b="1" kern="1200" dirty="0">
                <a:solidFill>
                  <a:prstClr val="black"/>
                </a:solidFill>
                <a:latin typeface="Century" panose="02040604050505020304" pitchFamily="18" charset="0"/>
                <a:ea typeface="+mn-ea"/>
                <a:cs typeface="+mn-cs"/>
              </a:rPr>
              <a:t>Session 7</a:t>
            </a:r>
            <a:endParaRPr lang="zh-TW" altLang="en-US" sz="1700" b="1" kern="1200" dirty="0">
              <a:solidFill>
                <a:prstClr val="black"/>
              </a:solidFill>
              <a:latin typeface="Century" pitchFamily="18" charset="0"/>
              <a:ea typeface="新細明體"/>
              <a:cs typeface="Narkisim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636"/>
            <a:ext cx="6858000" cy="1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9932FD-FB72-A548-8853-1B622A4A12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507" y="1855071"/>
            <a:ext cx="1395523" cy="1599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27CB37-60FE-FB4C-BC6B-079865A1A6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25" y="3169920"/>
            <a:ext cx="2603820" cy="168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749AFE-6343-9141-AC7D-D37DBC0C43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83" y="899092"/>
            <a:ext cx="1911962" cy="1911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4D38C5-2C86-454F-8E29-A59A5C957D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141" y="212949"/>
            <a:ext cx="2919414" cy="1428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75D3D2-285F-7D47-B53E-B89C4F4775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141" y="1855073"/>
            <a:ext cx="1379170" cy="1599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0B85AF-E8E5-DA47-AC8D-89FF6147FC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141" y="3628626"/>
            <a:ext cx="2697310" cy="13551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9A1465-23F2-B142-ACDD-6B962A2F5E07}"/>
              </a:ext>
            </a:extLst>
          </p:cNvPr>
          <p:cNvSpPr/>
          <p:nvPr/>
        </p:nvSpPr>
        <p:spPr>
          <a:xfrm>
            <a:off x="358415" y="176814"/>
            <a:ext cx="2577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Edible Books</a:t>
            </a:r>
          </a:p>
        </p:txBody>
      </p:sp>
    </p:spTree>
    <p:extLst>
      <p:ext uri="{BB962C8B-B14F-4D97-AF65-F5344CB8AC3E}">
        <p14:creationId xmlns:p14="http://schemas.microsoft.com/office/powerpoint/2010/main" val="118809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99CD35-B38D-2F4F-82C3-9812DF9E81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434" y="647875"/>
            <a:ext cx="1806275" cy="182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66C19D-EF88-474F-936D-FE2D1C5AC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434" y="2764151"/>
            <a:ext cx="2086533" cy="1938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456A98-57A6-5942-AF2E-6E6A23D77C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93" y="811839"/>
            <a:ext cx="1927994" cy="1735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4E1E9E-5C5B-7C4B-B736-AA8D704C89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297" y="2800639"/>
            <a:ext cx="2204090" cy="1902258"/>
          </a:xfrm>
          <a:prstGeom prst="rect">
            <a:avLst/>
          </a:prstGeom>
        </p:spPr>
      </p:pic>
      <p:pic>
        <p:nvPicPr>
          <p:cNvPr id="3074" name="Picture 2" descr="https://pbs.twimg.com/media/DKqGd6mUEAAZo1B.jpg">
            <a:extLst>
              <a:ext uri="{FF2B5EF4-FFF2-40B4-BE49-F238E27FC236}">
                <a16:creationId xmlns:a16="http://schemas.microsoft.com/office/drawing/2014/main" xmlns="" id="{C9F7B157-1158-714F-997B-B424D3935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8888" y="392154"/>
            <a:ext cx="1605045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BC85A5-ECDE-C44F-B0D9-9874C7256741}"/>
              </a:ext>
            </a:extLst>
          </p:cNvPr>
          <p:cNvSpPr/>
          <p:nvPr/>
        </p:nvSpPr>
        <p:spPr>
          <a:xfrm>
            <a:off x="379843" y="163252"/>
            <a:ext cx="2121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#</a:t>
            </a:r>
            <a:r>
              <a:rPr lang="en-US" sz="32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Bookface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323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FE0CBF98-4A03-3F44-95AF-AAF0C06183C3}"/>
              </a:ext>
            </a:extLst>
          </p:cNvPr>
          <p:cNvSpPr txBox="1">
            <a:spLocks/>
          </p:cNvSpPr>
          <p:nvPr/>
        </p:nvSpPr>
        <p:spPr>
          <a:xfrm>
            <a:off x="329184" y="42045"/>
            <a:ext cx="6274362" cy="651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400" dirty="0"/>
              <a:t>Build a hunger for learning …</a:t>
            </a:r>
          </a:p>
        </p:txBody>
      </p:sp>
      <p:pic>
        <p:nvPicPr>
          <p:cNvPr id="10242" name="Picture 2" descr="Image result for bookface the hunger">
            <a:extLst>
              <a:ext uri="{FF2B5EF4-FFF2-40B4-BE49-F238E27FC236}">
                <a16:creationId xmlns:a16="http://schemas.microsoft.com/office/drawing/2014/main" xmlns="" id="{518CB339-26B3-8C44-90EE-492E3E2F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450" y="795118"/>
            <a:ext cx="3970048" cy="39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0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FE0CBF98-4A03-3F44-95AF-AAF0C06183C3}"/>
              </a:ext>
            </a:extLst>
          </p:cNvPr>
          <p:cNvSpPr txBox="1">
            <a:spLocks/>
          </p:cNvSpPr>
          <p:nvPr/>
        </p:nvSpPr>
        <p:spPr>
          <a:xfrm>
            <a:off x="329184" y="42045"/>
            <a:ext cx="6274362" cy="651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400" dirty="0"/>
              <a:t>and then feed it!</a:t>
            </a:r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xmlns="" id="{43D32C1D-7CA9-9A45-B3E3-09CF4348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365" y="842516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855839" y="1168983"/>
            <a:ext cx="4728392" cy="86984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 algn="ctr"/>
            <a:r>
              <a:rPr lang="en" sz="2800" dirty="0"/>
              <a:t>Have fun out there … !</a:t>
            </a:r>
          </a:p>
        </p:txBody>
      </p:sp>
      <p:grpSp>
        <p:nvGrpSpPr>
          <p:cNvPr id="62" name="Shape 62"/>
          <p:cNvGrpSpPr/>
          <p:nvPr/>
        </p:nvGrpSpPr>
        <p:grpSpPr>
          <a:xfrm>
            <a:off x="965200" y="3544108"/>
            <a:ext cx="171151" cy="272101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CF1ABA-C5C5-A94E-AEB5-CC1D2E7A1A24}"/>
              </a:ext>
            </a:extLst>
          </p:cNvPr>
          <p:cNvSpPr txBox="1"/>
          <p:nvPr/>
        </p:nvSpPr>
        <p:spPr>
          <a:xfrm>
            <a:off x="4520299" y="4056571"/>
            <a:ext cx="206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Dianne Cmor</a:t>
            </a: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HKUL Library Leadership Institute 2018, Hong Kong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600F3C-2A5B-7947-B58D-1795A8C0C9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32" y="2874839"/>
            <a:ext cx="1866213" cy="18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9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965200" y="3544108"/>
            <a:ext cx="171151" cy="272101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293697" y="1896795"/>
            <a:ext cx="3290534" cy="86984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Expect the Unexpected</a:t>
            </a:r>
            <a:br>
              <a:rPr lang="en" sz="2800" dirty="0"/>
            </a:br>
            <a:r>
              <a:rPr lang="en" sz="2000" dirty="0"/>
              <a:t>Curiosity, reflection, and creativity in libraries</a:t>
            </a:r>
            <a:endParaRPr lang="en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CF1ABA-C5C5-A94E-AEB5-CC1D2E7A1A24}"/>
              </a:ext>
            </a:extLst>
          </p:cNvPr>
          <p:cNvSpPr txBox="1"/>
          <p:nvPr/>
        </p:nvSpPr>
        <p:spPr>
          <a:xfrm>
            <a:off x="4188823" y="4056571"/>
            <a:ext cx="239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Dianne Cmor </a:t>
            </a:r>
          </a:p>
          <a:p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HKUL Library Leadership Institute 2018, Hong Kong</a:t>
            </a:r>
          </a:p>
        </p:txBody>
      </p:sp>
      <p:pic>
        <p:nvPicPr>
          <p:cNvPr id="3076" name="Picture 4" descr="https://c1.staticflickr.com/7/6035/6321804424_5b2eb2bd7b.jpg">
            <a:extLst>
              <a:ext uri="{FF2B5EF4-FFF2-40B4-BE49-F238E27FC236}">
                <a16:creationId xmlns:a16="http://schemas.microsoft.com/office/drawing/2014/main" xmlns="" id="{ECDFC128-477C-9B4C-A874-3E46DF07E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585" y="2130878"/>
            <a:ext cx="2768575" cy="23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62" y="32208"/>
            <a:ext cx="5825891" cy="651326"/>
          </a:xfrm>
        </p:spPr>
        <p:txBody>
          <a:bodyPr/>
          <a:lstStyle/>
          <a:p>
            <a:r>
              <a:rPr lang="en-US" sz="2400" dirty="0"/>
              <a:t>Library spaces . . .</a:t>
            </a:r>
          </a:p>
        </p:txBody>
      </p:sp>
      <p:cxnSp>
        <p:nvCxnSpPr>
          <p:cNvPr id="5" name="Shape 124">
            <a:extLst>
              <a:ext uri="{FF2B5EF4-FFF2-40B4-BE49-F238E27FC236}">
                <a16:creationId xmlns:a16="http://schemas.microsoft.com/office/drawing/2014/main" xmlns="" id="{9BFEE227-0C6A-CB4E-B769-CEEB53B13C38}"/>
              </a:ext>
            </a:extLst>
          </p:cNvPr>
          <p:cNvCxnSpPr/>
          <p:nvPr/>
        </p:nvCxnSpPr>
        <p:spPr>
          <a:xfrm>
            <a:off x="-13499" y="670675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4101FF-8965-9D42-A5C0-68C068B5D417}"/>
              </a:ext>
            </a:extLst>
          </p:cNvPr>
          <p:cNvSpPr/>
          <p:nvPr/>
        </p:nvSpPr>
        <p:spPr>
          <a:xfrm>
            <a:off x="529132" y="1033463"/>
            <a:ext cx="2395206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Learning spaces</a:t>
            </a:r>
          </a:p>
          <a:p>
            <a:pPr algn="r"/>
            <a:endParaRPr lang="en-US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Discovery spaces</a:t>
            </a:r>
          </a:p>
          <a:p>
            <a:pPr algn="r"/>
            <a:endParaRPr lang="en-US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r"/>
            <a:r>
              <a:rPr lang="en-US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Community spaces</a:t>
            </a:r>
          </a:p>
          <a:p>
            <a:pPr algn="r"/>
            <a:endParaRPr lang="en-US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  <a:p>
            <a:pPr algn="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Technology spaces</a:t>
            </a:r>
          </a:p>
          <a:p>
            <a:pPr algn="r"/>
            <a:endParaRPr lang="en-US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r"/>
            <a:r>
              <a:rPr lang="en-US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Creative spaces</a:t>
            </a:r>
          </a:p>
          <a:p>
            <a:pPr algn="r"/>
            <a:endParaRPr lang="en-US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  <a:p>
            <a:pPr algn="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Inspiring spaces</a:t>
            </a:r>
          </a:p>
        </p:txBody>
      </p:sp>
      <p:pic>
        <p:nvPicPr>
          <p:cNvPr id="7176" name="Picture 8" descr="Image result for grey nuns reading room">
            <a:extLst>
              <a:ext uri="{FF2B5EF4-FFF2-40B4-BE49-F238E27FC236}">
                <a16:creationId xmlns:a16="http://schemas.microsoft.com/office/drawing/2014/main" xmlns="" id="{042A7867-2CE1-0F46-AB49-CEEEB3153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7005" y="874811"/>
            <a:ext cx="2764947" cy="19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oncordia library 3d">
            <a:extLst>
              <a:ext uri="{FF2B5EF4-FFF2-40B4-BE49-F238E27FC236}">
                <a16:creationId xmlns:a16="http://schemas.microsoft.com/office/drawing/2014/main" xmlns="" id="{384A765D-1DD6-7E4F-AFB0-5E00289B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005" y="2972350"/>
            <a:ext cx="2764947" cy="18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3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62" y="32208"/>
            <a:ext cx="5825891" cy="651326"/>
          </a:xfrm>
        </p:spPr>
        <p:txBody>
          <a:bodyPr/>
          <a:lstStyle/>
          <a:p>
            <a:r>
              <a:rPr lang="en-US" sz="2400" dirty="0"/>
              <a:t>. . . Engaging the mind</a:t>
            </a:r>
          </a:p>
        </p:txBody>
      </p:sp>
      <p:cxnSp>
        <p:nvCxnSpPr>
          <p:cNvPr id="5" name="Shape 124">
            <a:extLst>
              <a:ext uri="{FF2B5EF4-FFF2-40B4-BE49-F238E27FC236}">
                <a16:creationId xmlns:a16="http://schemas.microsoft.com/office/drawing/2014/main" xmlns="" id="{9BFEE227-0C6A-CB4E-B769-CEEB53B13C38}"/>
              </a:ext>
            </a:extLst>
          </p:cNvPr>
          <p:cNvCxnSpPr/>
          <p:nvPr/>
        </p:nvCxnSpPr>
        <p:spPr>
          <a:xfrm>
            <a:off x="-13499" y="670675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369894-D91F-A74B-A8D4-2F701A531732}"/>
              </a:ext>
            </a:extLst>
          </p:cNvPr>
          <p:cNvSpPr txBox="1"/>
          <p:nvPr/>
        </p:nvSpPr>
        <p:spPr>
          <a:xfrm>
            <a:off x="3824920" y="4254486"/>
            <a:ext cx="2287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Blind Date with a Book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4F0669-F252-A04B-B5BE-D7801AFCAE52}"/>
              </a:ext>
            </a:extLst>
          </p:cNvPr>
          <p:cNvSpPr/>
          <p:nvPr/>
        </p:nvSpPr>
        <p:spPr>
          <a:xfrm>
            <a:off x="91559" y="1193780"/>
            <a:ext cx="258121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Engaging events</a:t>
            </a:r>
            <a:endParaRPr lang="en-US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  <a:p>
            <a:pPr algn="r"/>
            <a:endParaRPr lang="en-US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Engaging exhibitions</a:t>
            </a:r>
          </a:p>
          <a:p>
            <a:pPr algn="r"/>
            <a:endParaRPr lang="en-US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r"/>
            <a:r>
              <a:rPr lang="en-US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Engaging technology</a:t>
            </a:r>
          </a:p>
          <a:p>
            <a:pPr algn="r"/>
            <a:endParaRPr lang="en-US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  <a:p>
            <a:pPr algn="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Engaging collections</a:t>
            </a:r>
          </a:p>
          <a:p>
            <a:pPr algn="r"/>
            <a:endParaRPr lang="en-US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Engaging services</a:t>
            </a:r>
          </a:p>
          <a:p>
            <a:pPr algn="r"/>
            <a:endParaRPr lang="en-US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6148" name="Picture 4" descr="https://pbs.twimg.com/media/DViIndCWsAEfBAl.jpg:large">
            <a:extLst>
              <a:ext uri="{FF2B5EF4-FFF2-40B4-BE49-F238E27FC236}">
                <a16:creationId xmlns:a16="http://schemas.microsoft.com/office/drawing/2014/main" xmlns="" id="{CF3DC7F3-BD4F-1048-A947-F11842983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0509" y="950701"/>
            <a:ext cx="3672089" cy="3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5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1059582"/>
            <a:ext cx="6345326" cy="4083918"/>
            <a:chOff x="-1" y="834201"/>
            <a:chExt cx="9144002" cy="5166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97488" y="4447553"/>
              <a:ext cx="2346512" cy="154885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54640"/>
              <a:ext cx="2456541" cy="19439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7782" y="2658310"/>
              <a:ext cx="2676218" cy="178489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9276" y="850290"/>
              <a:ext cx="2656234" cy="17733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4198" y="4659222"/>
              <a:ext cx="949802" cy="13415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034" y="834201"/>
              <a:ext cx="2782043" cy="18528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658310"/>
              <a:ext cx="2487986" cy="16172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4994" y="4342414"/>
              <a:ext cx="3229083" cy="165398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4280525"/>
              <a:ext cx="3554995" cy="17158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8552" y="857251"/>
              <a:ext cx="4585449" cy="39353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19"/>
            <a:stretch/>
          </p:blipFill>
          <p:spPr>
            <a:xfrm>
              <a:off x="2456543" y="2556179"/>
              <a:ext cx="3171366" cy="18918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0104" y="2521558"/>
              <a:ext cx="1697100" cy="1961093"/>
            </a:xfrm>
            <a:prstGeom prst="rect">
              <a:avLst/>
            </a:prstGeom>
          </p:spPr>
        </p:pic>
      </p:grp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134634" y="141480"/>
            <a:ext cx="5931024" cy="857250"/>
          </a:xfrm>
        </p:spPr>
        <p:txBody>
          <a:bodyPr/>
          <a:lstStyle/>
          <a:p>
            <a:r>
              <a:rPr lang="en-US" sz="2700" dirty="0"/>
              <a:t>Engaged Learning in the Library</a:t>
            </a:r>
          </a:p>
        </p:txBody>
      </p:sp>
    </p:spTree>
    <p:extLst>
      <p:ext uri="{BB962C8B-B14F-4D97-AF65-F5344CB8AC3E}">
        <p14:creationId xmlns:p14="http://schemas.microsoft.com/office/powerpoint/2010/main" val="298682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62" y="32208"/>
            <a:ext cx="5825891" cy="651326"/>
          </a:xfrm>
        </p:spPr>
        <p:txBody>
          <a:bodyPr/>
          <a:lstStyle/>
          <a:p>
            <a:r>
              <a:rPr lang="en-US" sz="2400" dirty="0"/>
              <a:t>Sample methods of engagement</a:t>
            </a:r>
          </a:p>
        </p:txBody>
      </p:sp>
      <p:cxnSp>
        <p:nvCxnSpPr>
          <p:cNvPr id="5" name="Shape 124">
            <a:extLst>
              <a:ext uri="{FF2B5EF4-FFF2-40B4-BE49-F238E27FC236}">
                <a16:creationId xmlns:a16="http://schemas.microsoft.com/office/drawing/2014/main" xmlns="" id="{9BFEE227-0C6A-CB4E-B769-CEEB53B13C38}"/>
              </a:ext>
            </a:extLst>
          </p:cNvPr>
          <p:cNvCxnSpPr/>
          <p:nvPr/>
        </p:nvCxnSpPr>
        <p:spPr>
          <a:xfrm>
            <a:off x="-13499" y="670675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23C400-D6DA-1344-AAC8-4B45FF229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845" y="1256236"/>
            <a:ext cx="2524854" cy="1894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3AE91D-2507-BC40-BC3E-43E5EAB42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733" y="3137963"/>
            <a:ext cx="2507079" cy="18803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CA3AC0A-EDD9-4542-8B50-67D7135E3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4" y="757395"/>
            <a:ext cx="4424182" cy="273692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Reflection element for displays/exhibitions</a:t>
            </a:r>
            <a:endParaRPr lang="en-US" sz="800" dirty="0"/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Activities &amp; play added to academic talks</a:t>
            </a:r>
            <a:endParaRPr lang="en-US" sz="800" dirty="0"/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Daily Discover or Poll of the Week</a:t>
            </a:r>
            <a:endParaRPr lang="en-US" sz="800" dirty="0"/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Living Lab (research or innovation)</a:t>
            </a:r>
            <a:endParaRPr lang="en-US" sz="800" dirty="0"/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Student-run activities 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Student-supplied content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endParaRPr lang="en-US" sz="2100" dirty="0"/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4E3A032-5007-3347-B737-3F11080C0D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25" y="3171673"/>
            <a:ext cx="3338787" cy="18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2250" y="937002"/>
            <a:ext cx="3149676" cy="40516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05" y="937002"/>
            <a:ext cx="2575942" cy="1931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05" y="3040785"/>
            <a:ext cx="2597137" cy="19478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F9524BB-A849-6149-9DE4-DF8C00A3B714}"/>
              </a:ext>
            </a:extLst>
          </p:cNvPr>
          <p:cNvSpPr txBox="1">
            <a:spLocks/>
          </p:cNvSpPr>
          <p:nvPr/>
        </p:nvSpPr>
        <p:spPr>
          <a:xfrm>
            <a:off x="0" y="32208"/>
            <a:ext cx="6858000" cy="651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1800" dirty="0"/>
              <a:t>Take a break, and learn something completely unexpected …</a:t>
            </a:r>
          </a:p>
        </p:txBody>
      </p:sp>
      <p:cxnSp>
        <p:nvCxnSpPr>
          <p:cNvPr id="9" name="Shape 124">
            <a:extLst>
              <a:ext uri="{FF2B5EF4-FFF2-40B4-BE49-F238E27FC236}">
                <a16:creationId xmlns:a16="http://schemas.microsoft.com/office/drawing/2014/main" xmlns="" id="{D2BB0BD1-79BC-7F45-B607-5A6ECCAA9D33}"/>
              </a:ext>
            </a:extLst>
          </p:cNvPr>
          <p:cNvCxnSpPr/>
          <p:nvPr/>
        </p:nvCxnSpPr>
        <p:spPr>
          <a:xfrm>
            <a:off x="-13499" y="670675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52315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62" y="32208"/>
            <a:ext cx="5825891" cy="651326"/>
          </a:xfrm>
        </p:spPr>
        <p:txBody>
          <a:bodyPr/>
          <a:lstStyle/>
          <a:p>
            <a:r>
              <a:rPr lang="en-US" sz="2400" dirty="0"/>
              <a:t>Sample foci of engagement</a:t>
            </a:r>
          </a:p>
        </p:txBody>
      </p:sp>
      <p:cxnSp>
        <p:nvCxnSpPr>
          <p:cNvPr id="5" name="Shape 124">
            <a:extLst>
              <a:ext uri="{FF2B5EF4-FFF2-40B4-BE49-F238E27FC236}">
                <a16:creationId xmlns:a16="http://schemas.microsoft.com/office/drawing/2014/main" xmlns="" id="{9BFEE227-0C6A-CB4E-B769-CEEB53B13C38}"/>
              </a:ext>
            </a:extLst>
          </p:cNvPr>
          <p:cNvCxnSpPr/>
          <p:nvPr/>
        </p:nvCxnSpPr>
        <p:spPr>
          <a:xfrm>
            <a:off x="-13499" y="670675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CA3AC0A-EDD9-4542-8B50-67D7135E3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28" y="1190103"/>
            <a:ext cx="2832146" cy="4067698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General education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Scholarly activity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Civic engagement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Community focus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Innovation focus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Creativity focus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Technology focus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Reading focus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s://pbs.twimg.com/media/DY_MhoTXkAA4JEQ.jpg">
            <a:extLst>
              <a:ext uri="{FF2B5EF4-FFF2-40B4-BE49-F238E27FC236}">
                <a16:creationId xmlns:a16="http://schemas.microsoft.com/office/drawing/2014/main" xmlns="" id="{84FC25E5-144F-5D41-80E4-DFE3E33D1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1225" y="3510643"/>
            <a:ext cx="1572714" cy="14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F4C32630-A455-0C49-99A4-D375B87B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225" y="904352"/>
            <a:ext cx="1598236" cy="22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3.bp.blogspot.com/-h3D6qTGR6m8/V_FhzJLPqFI/AAAAAAAAH4s/98R-GgEC96gBmy9dHqakJOUbsYTbOa_AwCLcB/s1600/IMG_1185.jpg">
            <a:extLst>
              <a:ext uri="{FF2B5EF4-FFF2-40B4-BE49-F238E27FC236}">
                <a16:creationId xmlns:a16="http://schemas.microsoft.com/office/drawing/2014/main" xmlns="" id="{20DEDD5B-BA5F-D54B-8092-A87A1C871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6390" y="904352"/>
            <a:ext cx="1517165" cy="40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531C93-8BFF-8447-9551-1776CCC4BC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64" y="2970191"/>
            <a:ext cx="1655277" cy="1360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C9072C-4E03-254D-B3A3-F0E30B23AC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243" y="875900"/>
            <a:ext cx="1627113" cy="1337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B2B27E-6C82-EA48-BA06-EC88DB6345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593" y="2718544"/>
            <a:ext cx="2705941" cy="2224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AE93B0-3225-6941-891C-346B06F415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6" y="2388817"/>
            <a:ext cx="3405051" cy="2553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7D3C98-D88E-9640-9339-80CEB841D3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297" y="235054"/>
            <a:ext cx="2407158" cy="24071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81A414-E538-5344-A5F8-1FD025F110E5}"/>
              </a:ext>
            </a:extLst>
          </p:cNvPr>
          <p:cNvSpPr/>
          <p:nvPr/>
        </p:nvSpPr>
        <p:spPr>
          <a:xfrm>
            <a:off x="30822" y="115561"/>
            <a:ext cx="4033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Technology Sandbox</a:t>
            </a:r>
          </a:p>
        </p:txBody>
      </p:sp>
      <p:pic>
        <p:nvPicPr>
          <p:cNvPr id="2052" name="Picture 4" descr="Image result for concordia library 3d">
            <a:extLst>
              <a:ext uri="{FF2B5EF4-FFF2-40B4-BE49-F238E27FC236}">
                <a16:creationId xmlns:a16="http://schemas.microsoft.com/office/drawing/2014/main" xmlns="" id="{7A8266EF-38E6-8641-9C20-75C8B6F57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03" y="875900"/>
            <a:ext cx="1659678" cy="13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4602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11343</TotalTime>
  <Words>282</Words>
  <Application>Microsoft Office PowerPoint</Application>
  <PresentationFormat>Custom</PresentationFormat>
  <Paragraphs>71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Century</vt:lpstr>
      <vt:lpstr>Calibri</vt:lpstr>
      <vt:lpstr>Lora</vt:lpstr>
      <vt:lpstr>Narkisim</vt:lpstr>
      <vt:lpstr>新細明體</vt:lpstr>
      <vt:lpstr>Quattrocento Sans</vt:lpstr>
      <vt:lpstr>Viola template</vt:lpstr>
      <vt:lpstr>Office Theme</vt:lpstr>
      <vt:lpstr>PowerPoint Presentation</vt:lpstr>
      <vt:lpstr>Expect the Unexpected Curiosity, reflection, and creativity in libraries</vt:lpstr>
      <vt:lpstr>Library spaces . . .</vt:lpstr>
      <vt:lpstr>. . . Engaging the mind</vt:lpstr>
      <vt:lpstr>Engaged Learning in the Library</vt:lpstr>
      <vt:lpstr>Sample methods of engagement</vt:lpstr>
      <vt:lpstr>PowerPoint Presentation</vt:lpstr>
      <vt:lpstr>Sample foci of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fun out there …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Dianne Louise Cmor</dc:creator>
  <cp:lastModifiedBy>HKU Libraries</cp:lastModifiedBy>
  <cp:revision>99</cp:revision>
  <dcterms:modified xsi:type="dcterms:W3CDTF">2018-04-10T01:38:37Z</dcterms:modified>
</cp:coreProperties>
</file>